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hthdGSwNeWx7cQqrUxVz/WPRxy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 rot="5400000">
            <a:off x="-1914813" y="1914812"/>
            <a:ext cx="68580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366092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 rot="5400000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5882"/>
                </a:srgbClr>
              </a:gs>
              <a:gs pos="100000">
                <a:srgbClr val="4F81BD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flipH="1" rot="5400000">
            <a:off x="263195" y="4092815"/>
            <a:ext cx="2501979" cy="3028381"/>
          </a:xfrm>
          <a:prstGeom prst="rect">
            <a:avLst/>
          </a:prstGeom>
          <a:gradFill>
            <a:gsLst>
              <a:gs pos="0">
                <a:srgbClr val="4F81BD">
                  <a:alpha val="28627"/>
                </a:srgbClr>
              </a:gs>
              <a:gs pos="2000">
                <a:srgbClr val="4F81BD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964587">
            <a:off x="-376302" y="969718"/>
            <a:ext cx="292526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F81BD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5400000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3B3D7">
                  <a:alpha val="10980"/>
                </a:srgbClr>
              </a:gs>
              <a:gs pos="100000">
                <a:srgbClr val="93B3D7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 Capstone – Avance Fase 2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079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MiniMarket Sistema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Integrantes: Mathieu Guajardo | Nicolás Valenzuela | Darien Acevedo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Master: Mathieu Guajardo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Carrera: Ingeniería en Informática – Duoc UC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Profesor Guía: Gabriel Estivales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Fecha: Octubre 2025</a:t>
            </a:r>
            <a:endParaRPr/>
          </a:p>
        </p:txBody>
      </p:sp>
      <p:pic>
        <p:nvPicPr>
          <p:cNvPr id="93" name="Google Shape;9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399" y="290274"/>
            <a:ext cx="1957750" cy="19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0"/>
          <p:cNvPicPr preferRelativeResize="0"/>
          <p:nvPr/>
        </p:nvPicPr>
        <p:blipFill rotWithShape="1">
          <a:blip r:embed="rId3">
            <a:alphaModFix/>
          </a:blip>
          <a:srcRect b="0" l="12500" r="1250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Conclusiones</a:t>
            </a:r>
            <a:endParaRPr/>
          </a:p>
        </p:txBody>
      </p:sp>
      <p:grpSp>
        <p:nvGrpSpPr>
          <p:cNvPr id="241" name="Google Shape;241;p10"/>
          <p:cNvGrpSpPr/>
          <p:nvPr/>
        </p:nvGrpSpPr>
        <p:grpSpPr>
          <a:xfrm>
            <a:off x="630742" y="2781899"/>
            <a:ext cx="7882515" cy="2438789"/>
            <a:chOff x="2092" y="956274"/>
            <a:chExt cx="7882515" cy="2438789"/>
          </a:xfrm>
        </p:grpSpPr>
        <p:sp>
          <p:nvSpPr>
            <p:cNvPr id="242" name="Google Shape;242;p10"/>
            <p:cNvSpPr/>
            <p:nvPr/>
          </p:nvSpPr>
          <p:spPr>
            <a:xfrm>
              <a:off x="341781" y="956274"/>
              <a:ext cx="1062615" cy="106261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568240" y="1182733"/>
              <a:ext cx="609697" cy="60969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092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 txBox="1"/>
            <p:nvPr/>
          </p:nvSpPr>
          <p:spPr>
            <a:xfrm>
              <a:off x="2092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PROYECTO SUPERA LOS ESTÁNDARES DEL AVANCE FASE 2.</a:t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2388621" y="956274"/>
              <a:ext cx="1062615" cy="106261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2615080" y="1182733"/>
              <a:ext cx="609697" cy="60969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048933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 txBox="1"/>
            <p:nvPr/>
          </p:nvSpPr>
          <p:spPr>
            <a:xfrm>
              <a:off x="2048933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EVIDENCIA DOMINIO TÉCNICO Y ORGANIZACIÓN METODOLÓGICA.</a:t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4435462" y="956274"/>
              <a:ext cx="1062615" cy="106261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4661921" y="1182733"/>
              <a:ext cx="609697" cy="60969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4095774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 txBox="1"/>
            <p:nvPr/>
          </p:nvSpPr>
          <p:spPr>
            <a:xfrm>
              <a:off x="4095774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PRÓXIMOS PASOS: CONEXIÓN COMPLETA Y VALIDACIÓN DE DATOS.</a:t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6482303" y="956274"/>
              <a:ext cx="1062615" cy="106261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708762" y="1182733"/>
              <a:ext cx="609697" cy="60969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6142615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 txBox="1"/>
            <p:nvPr/>
          </p:nvSpPr>
          <p:spPr>
            <a:xfrm>
              <a:off x="6142615" y="2349868"/>
              <a:ext cx="1741992" cy="10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CONCLUSION, THIS PROJECT DEMONSTRATES THE TEAM’S ABILITY TO INTEGRATE SOFTWARE ARCHITECTURE, AGILE METHODOLOGY, AND TEAMWORK TO ACHIEVE A SCALABLE SYSTEM.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1"/>
          <p:cNvSpPr/>
          <p:nvPr/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/>
          <p:cNvSpPr/>
          <p:nvPr/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 flipH="1" rot="-5400000">
            <a:off x="3486646" y="-3486043"/>
            <a:ext cx="2170709" cy="9144000"/>
          </a:xfrm>
          <a:prstGeom prst="rect">
            <a:avLst/>
          </a:prstGeom>
          <a:gradFill>
            <a:gsLst>
              <a:gs pos="0">
                <a:srgbClr val="366092">
                  <a:alpha val="15686"/>
                </a:srgbClr>
              </a:gs>
              <a:gs pos="23000">
                <a:srgbClr val="366092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 txBox="1"/>
          <p:nvPr>
            <p:ph type="title"/>
          </p:nvPr>
        </p:nvSpPr>
        <p:spPr>
          <a:xfrm>
            <a:off x="1037673" y="348865"/>
            <a:ext cx="7288583" cy="1576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Cierre y Agradecimientos</a:t>
            </a:r>
            <a:endParaRPr/>
          </a:p>
        </p:txBody>
      </p:sp>
      <p:grpSp>
        <p:nvGrpSpPr>
          <p:cNvPr id="267" name="Google Shape;267;p11"/>
          <p:cNvGrpSpPr/>
          <p:nvPr/>
        </p:nvGrpSpPr>
        <p:grpSpPr>
          <a:xfrm>
            <a:off x="483042" y="2615979"/>
            <a:ext cx="8195870" cy="3689404"/>
            <a:chOff x="0" y="0"/>
            <a:chExt cx="8195870" cy="3689404"/>
          </a:xfrm>
        </p:grpSpPr>
        <p:sp>
          <p:nvSpPr>
            <p:cNvPr id="268" name="Google Shape;268;p11"/>
            <p:cNvSpPr/>
            <p:nvPr/>
          </p:nvSpPr>
          <p:spPr>
            <a:xfrm>
              <a:off x="0" y="0"/>
              <a:ext cx="6966490" cy="1106821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 txBox="1"/>
            <p:nvPr/>
          </p:nvSpPr>
          <p:spPr>
            <a:xfrm>
              <a:off x="32418" y="32418"/>
              <a:ext cx="5772143" cy="1041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Gracias por su atención.</a:t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614690" y="1291291"/>
              <a:ext cx="6966490" cy="1106821"/>
            </a:xfrm>
            <a:prstGeom prst="roundRect">
              <a:avLst>
                <a:gd fmla="val 10000" name="adj"/>
              </a:avLst>
            </a:prstGeom>
            <a:solidFill>
              <a:srgbClr val="BB995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647108" y="1323709"/>
              <a:ext cx="5567530" cy="1041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Equipo: Mathieu Guajardo, Nicolás Valenzuela, Darien Acevedo.</a:t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229380" y="2582583"/>
              <a:ext cx="6966490" cy="1106821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 txBox="1"/>
            <p:nvPr/>
          </p:nvSpPr>
          <p:spPr>
            <a:xfrm>
              <a:off x="1261798" y="2615001"/>
              <a:ext cx="5567530" cy="1041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Preguntas y comentarios.</a:t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6247056" y="839339"/>
              <a:ext cx="719433" cy="71943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 txBox="1"/>
            <p:nvPr/>
          </p:nvSpPr>
          <p:spPr>
            <a:xfrm>
              <a:off x="6408928" y="839339"/>
              <a:ext cx="395689" cy="541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6861746" y="2123252"/>
              <a:ext cx="719433" cy="71943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803"/>
              </a:srgbClr>
            </a:solidFill>
            <a:ln cap="flat" cmpd="sng" w="25400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 txBox="1"/>
            <p:nvPr/>
          </p:nvSpPr>
          <p:spPr>
            <a:xfrm>
              <a:off x="7023618" y="2123252"/>
              <a:ext cx="395689" cy="541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-1" l="0" r="109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Introducción</a:t>
            </a:r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628650" y="1825625"/>
            <a:ext cx="7886699" cy="4351337"/>
            <a:chOff x="0" y="0"/>
            <a:chExt cx="7886699" cy="4351337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38234" y="38234"/>
              <a:ext cx="5295064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 proyecto busca digitalizar la gestión de ventas, inventario y finanzas de un minimarket local.</a:t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1502" y="1522968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B995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29736" y="1561202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 utiliza la metodología Scrum y una arquitectura de software en tres capas.</a:t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83004" y="3045936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221238" y="3084170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 sistema se ejecuta localmente en Node.js y React.</a:t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55184" y="989929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046099" y="989929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446686" y="2504195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803"/>
              </a:srgbClr>
            </a:solidFill>
            <a:ln cap="flat" cmpd="sng" w="25400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6637601" y="2504195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-1" l="0" r="109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Ajustes y Retroalimentación</a:t>
            </a:r>
            <a:endParaRPr/>
          </a:p>
        </p:txBody>
      </p:sp>
      <p:grpSp>
        <p:nvGrpSpPr>
          <p:cNvPr id="119" name="Google Shape;119;p3"/>
          <p:cNvGrpSpPr/>
          <p:nvPr/>
        </p:nvGrpSpPr>
        <p:grpSpPr>
          <a:xfrm>
            <a:off x="628650" y="1904294"/>
            <a:ext cx="7886700" cy="4194000"/>
            <a:chOff x="0" y="78669"/>
            <a:chExt cx="7886700" cy="4194000"/>
          </a:xfrm>
        </p:grpSpPr>
        <p:sp>
          <p:nvSpPr>
            <p:cNvPr id="120" name="Google Shape;120;p3"/>
            <p:cNvSpPr/>
            <p:nvPr/>
          </p:nvSpPr>
          <p:spPr>
            <a:xfrm>
              <a:off x="0" y="78669"/>
              <a:ext cx="7886700" cy="994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48547" y="127216"/>
              <a:ext cx="7789606" cy="897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Migración tecnológica: adopción de Node.js y React para mayor escalabilidad.</a:t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0" y="1145169"/>
              <a:ext cx="7886700" cy="994500"/>
            </a:xfrm>
            <a:prstGeom prst="roundRect">
              <a:avLst>
                <a:gd fmla="val 16667" name="adj"/>
              </a:avLst>
            </a:prstGeom>
            <a:solidFill>
              <a:srgbClr val="47D67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48547" y="1193716"/>
              <a:ext cx="7789606" cy="897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Refinamiento de arquitectura: separación de capas (UI, Lógica, Datos).</a:t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0" y="2211669"/>
              <a:ext cx="7886700" cy="994500"/>
            </a:xfrm>
            <a:prstGeom prst="roundRect">
              <a:avLst>
                <a:gd fmla="val 16667" name="adj"/>
              </a:avLst>
            </a:prstGeom>
            <a:solidFill>
              <a:srgbClr val="ABE7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48547" y="2260216"/>
              <a:ext cx="7789606" cy="897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Aplicación de feedback docente: mejora de documentación y justificación técnica.</a:t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0" y="3278169"/>
              <a:ext cx="7886700" cy="994500"/>
            </a:xfrm>
            <a:prstGeom prst="roundRect">
              <a:avLst>
                <a:gd fmla="val 16667" name="adj"/>
              </a:avLst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48547" y="3326716"/>
              <a:ext cx="7789606" cy="897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Replanificación de Sprints priorizando módulo de ventas.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2000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Metodología de Trabajo</a:t>
            </a:r>
            <a:endParaRPr/>
          </a:p>
        </p:txBody>
      </p:sp>
      <p:grpSp>
        <p:nvGrpSpPr>
          <p:cNvPr id="135" name="Google Shape;135;p4"/>
          <p:cNvGrpSpPr/>
          <p:nvPr/>
        </p:nvGrpSpPr>
        <p:grpSpPr>
          <a:xfrm>
            <a:off x="628650" y="1825625"/>
            <a:ext cx="7886700" cy="4351337"/>
            <a:chOff x="0" y="0"/>
            <a:chExt cx="7886700" cy="4351337"/>
          </a:xfrm>
        </p:grpSpPr>
        <p:sp>
          <p:nvSpPr>
            <p:cNvPr id="136" name="Google Shape;136;p4"/>
            <p:cNvSpPr/>
            <p:nvPr/>
          </p:nvSpPr>
          <p:spPr>
            <a:xfrm>
              <a:off x="0" y="0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28038" y="28038"/>
              <a:ext cx="519547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Enfoque ágil con metodología Scrum.</a:t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28408" y="1131347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C82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556446" y="1159385"/>
              <a:ext cx="51026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Roles definidos: PO (Cinthia Armijo), SM (Mathieu Guajardo), Dev Team (Nicolás Valenzuela, Darien Acevedo).</a:t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048931" y="2262695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BB05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1076969" y="2290733"/>
              <a:ext cx="5110520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Artefactos: Product Backlog, Sprint Backlog, DoD.</a:t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577340" y="3394043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1605378" y="3422081"/>
              <a:ext cx="51026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Reuniones de revisión y planificación semanales.</a:t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687118" y="733200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582712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215527" y="1864548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5DECE">
                <a:alpha val="89803"/>
              </a:srgbClr>
            </a:solidFill>
            <a:ln cap="flat" cmpd="sng" w="25400">
              <a:solidFill>
                <a:srgbClr val="E5DE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6355531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736049" y="2995896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803"/>
              </a:srgbClr>
            </a:solidFill>
            <a:ln cap="flat" cmpd="sng" w="25400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6876053" y="2995896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0" y="0"/>
            <a:ext cx="6391835" cy="22859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Arquitectura del Sistema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571351" y="2743200"/>
            <a:ext cx="3485179" cy="361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079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en tres capas: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Presentación (React)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Lógica de Negocio (Node.js / Express)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Persistencia (Base de Datos relacional)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Beneficios: escalabilidad, mantenibilidad, modularidad.</a:t>
            </a:r>
            <a:endParaRPr/>
          </a:p>
        </p:txBody>
      </p:sp>
      <p:pic>
        <p:nvPicPr>
          <p:cNvPr descr="Vista superior de cubos conectados con líneas negras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29932" r="20011" t="0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-1" l="0" r="109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Evidencias Técnicas</a:t>
            </a:r>
            <a:endParaRPr/>
          </a:p>
        </p:txBody>
      </p:sp>
      <p:pic>
        <p:nvPicPr>
          <p:cNvPr id="166" name="Google Shape;16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00" y="1761125"/>
            <a:ext cx="3107825" cy="2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56147"/>
            <a:ext cx="3563500" cy="29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38" y="4194799"/>
            <a:ext cx="3344543" cy="236325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8588" y="4674525"/>
            <a:ext cx="3390324" cy="1883525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5217" r="14783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Avance del Prototipo UI</a:t>
            </a:r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>
            <a:off x="628650" y="1867213"/>
            <a:ext cx="7886700" cy="4268161"/>
            <a:chOff x="0" y="41588"/>
            <a:chExt cx="7886700" cy="4268161"/>
          </a:xfrm>
        </p:grpSpPr>
        <p:sp>
          <p:nvSpPr>
            <p:cNvPr id="178" name="Google Shape;178;p7"/>
            <p:cNvSpPr/>
            <p:nvPr/>
          </p:nvSpPr>
          <p:spPr>
            <a:xfrm>
              <a:off x="0" y="277748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9AC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94335" y="41588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 txBox="1"/>
            <p:nvPr/>
          </p:nvSpPr>
          <p:spPr>
            <a:xfrm>
              <a:off x="417392" y="64645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 con React y Tailwind.</a:t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0" y="1003508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7CF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394335" y="767349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47CFA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 txBox="1"/>
            <p:nvPr/>
          </p:nvSpPr>
          <p:spPr>
            <a:xfrm>
              <a:off x="417392" y="790406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Módulos implementados:</a:t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0" y="1729268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6D9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94335" y="1493108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46D95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417392" y="1516165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POS (ventas e IVA)</a:t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0" y="2455028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8BE4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94335" y="2218868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8BE4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417392" y="2241925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Inventario dinámico</a:t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0" y="3180789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EDED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94335" y="2944629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EDED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417392" y="2967686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Reportes (Recharts)</a:t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0" y="3906549"/>
              <a:ext cx="7886700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F69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94335" y="3670389"/>
              <a:ext cx="5520690" cy="472320"/>
            </a:xfrm>
            <a:prstGeom prst="roundRect">
              <a:avLst>
                <a:gd fmla="val 16667" name="adj"/>
              </a:avLst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417392" y="3693446"/>
              <a:ext cx="547457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8650" spcFirstLastPara="1" rIns="208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 Fiados y Corte de Caja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-1" l="0" r="109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Planificación de Próximos Sprints</a:t>
            </a:r>
            <a:endParaRPr/>
          </a:p>
        </p:txBody>
      </p:sp>
      <p:grpSp>
        <p:nvGrpSpPr>
          <p:cNvPr id="203" name="Google Shape;203;p8"/>
          <p:cNvGrpSpPr/>
          <p:nvPr/>
        </p:nvGrpSpPr>
        <p:grpSpPr>
          <a:xfrm>
            <a:off x="628650" y="1825625"/>
            <a:ext cx="7886700" cy="4351337"/>
            <a:chOff x="0" y="0"/>
            <a:chExt cx="7886700" cy="4351337"/>
          </a:xfrm>
        </p:grpSpPr>
        <p:sp>
          <p:nvSpPr>
            <p:cNvPr id="204" name="Google Shape;204;p8"/>
            <p:cNvSpPr/>
            <p:nvPr/>
          </p:nvSpPr>
          <p:spPr>
            <a:xfrm>
              <a:off x="0" y="0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28038" y="28038"/>
              <a:ext cx="519547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Conectar frontend con backend Express.</a:t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528408" y="1131347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C82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 txBox="1"/>
            <p:nvPr/>
          </p:nvSpPr>
          <p:spPr>
            <a:xfrm>
              <a:off x="556446" y="1159385"/>
              <a:ext cx="51026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Integrar base de datos persistente (MySQL o MongoDB).</a:t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048931" y="2262695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BBB05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 txBox="1"/>
            <p:nvPr/>
          </p:nvSpPr>
          <p:spPr>
            <a:xfrm>
              <a:off x="1076969" y="2290733"/>
              <a:ext cx="5110520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Implementar autenticación y control de acceso.</a:t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577340" y="3394043"/>
              <a:ext cx="6309360" cy="957294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 txBox="1"/>
            <p:nvPr/>
          </p:nvSpPr>
          <p:spPr>
            <a:xfrm>
              <a:off x="1605378" y="3422081"/>
              <a:ext cx="51026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Pruebas de usuario y optimización del prototipo.</a:t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5687118" y="733200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 txBox="1"/>
            <p:nvPr/>
          </p:nvSpPr>
          <p:spPr>
            <a:xfrm>
              <a:off x="582712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215527" y="1864548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5DECE">
                <a:alpha val="89803"/>
              </a:srgbClr>
            </a:solidFill>
            <a:ln cap="flat" cmpd="sng" w="25400">
              <a:solidFill>
                <a:srgbClr val="E5DE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 txBox="1"/>
            <p:nvPr/>
          </p:nvSpPr>
          <p:spPr>
            <a:xfrm>
              <a:off x="6355531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736049" y="2995896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803"/>
              </a:srgbClr>
            </a:solidFill>
            <a:ln cap="flat" cmpd="sng" w="25400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 txBox="1"/>
            <p:nvPr/>
          </p:nvSpPr>
          <p:spPr>
            <a:xfrm>
              <a:off x="6876053" y="2995896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 txBox="1"/>
          <p:nvPr>
            <p:ph type="title"/>
          </p:nvPr>
        </p:nvSpPr>
        <p:spPr>
          <a:xfrm>
            <a:off x="3415299" y="548464"/>
            <a:ext cx="5098906" cy="1675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Relación con Perfil de Egreso</a:t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-1" l="39460" r="29905" t="0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9"/>
          <p:cNvGrpSpPr/>
          <p:nvPr/>
        </p:nvGrpSpPr>
        <p:grpSpPr>
          <a:xfrm>
            <a:off x="4113051" y="2410738"/>
            <a:ext cx="3703400" cy="3703399"/>
            <a:chOff x="697751" y="908"/>
            <a:chExt cx="3703400" cy="3703399"/>
          </a:xfrm>
        </p:grpSpPr>
        <p:sp>
          <p:nvSpPr>
            <p:cNvPr id="226" name="Google Shape;226;p9"/>
            <p:cNvSpPr/>
            <p:nvPr/>
          </p:nvSpPr>
          <p:spPr>
            <a:xfrm>
              <a:off x="1811256" y="908"/>
              <a:ext cx="1476391" cy="147639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 txBox="1"/>
            <p:nvPr/>
          </p:nvSpPr>
          <p:spPr>
            <a:xfrm>
              <a:off x="2180354" y="908"/>
              <a:ext cx="738195" cy="1218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Diseño y desarrollo de sistemas de información.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24760" y="1114412"/>
              <a:ext cx="1476391" cy="147639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3183128" y="1483510"/>
              <a:ext cx="1218023" cy="738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Aplicación de buenas prácticas ágiles y trabajo colaborativo.</a:t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10800000">
              <a:off x="1811256" y="2227916"/>
              <a:ext cx="1476391" cy="147639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2180354" y="2486284"/>
              <a:ext cx="738195" cy="1218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Uso de tecnologías modernas (Node.js, React, BD relacional).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697751" y="1114412"/>
              <a:ext cx="1476391" cy="147639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697751" y="1483510"/>
              <a:ext cx="1218023" cy="738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Integración de conocimiento técnico, analítico y comunicacional.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>mathieu guajardo</dc:creator>
</cp:coreProperties>
</file>